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000125"/>
            <a:ext cx="9144000" cy="5857875"/>
          </a:xfrm>
          <a:prstGeom prst="rect">
            <a:avLst/>
          </a:prstGeom>
          <a:solidFill>
            <a:srgbClr val="E6E3D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endParaRPr lang="fa-IR"/>
          </a:p>
        </p:txBody>
      </p:sp>
      <p:sp>
        <p:nvSpPr>
          <p:cNvPr id="5" name="Content Placeholder 3"/>
          <p:cNvSpPr txBox="1">
            <a:spLocks/>
          </p:cNvSpPr>
          <p:nvPr userDrawn="1"/>
        </p:nvSpPr>
        <p:spPr bwMode="auto">
          <a:xfrm>
            <a:off x="0" y="6072206"/>
            <a:ext cx="130963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303A46"/>
                </a:solidFill>
                <a:effectLst>
                  <a:outerShdw blurRad="25400" dir="18900000" algn="bl" rotWithShape="0">
                    <a:prstClr val="black">
                      <a:alpha val="67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ambria" pitchFamily="18" charset="0"/>
                <a:cs typeface="+mn-cs"/>
              </a:rPr>
              <a:t>A.T.A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None/>
              <a:defRPr/>
            </a:pPr>
            <a:endParaRPr lang="fa-IR" sz="3600" b="1" dirty="0">
              <a:solidFill>
                <a:srgbClr val="303A46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445263"/>
          </a:solidFill>
          <a:ln>
            <a:solidFill>
              <a:schemeClr val="bg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endParaRPr lang="fa-IR"/>
          </a:p>
        </p:txBody>
      </p:sp>
      <p:pic>
        <p:nvPicPr>
          <p:cNvPr id="7" name="Picture 6" descr="transparecy  arm-1sef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2875" y="71438"/>
            <a:ext cx="760413" cy="857250"/>
          </a:xfrm>
          <a:prstGeom prst="rect">
            <a:avLst/>
          </a:prstGeom>
          <a:effectLst>
            <a:outerShdw blurRad="38100" dist="12700" dir="5400000" algn="t" rotWithShape="0">
              <a:schemeClr val="tx1">
                <a:alpha val="76000"/>
              </a:schemeClr>
            </a:outerShdw>
          </a:effectLst>
        </p:spPr>
      </p:pic>
      <p:sp>
        <p:nvSpPr>
          <p:cNvPr id="8" name="Content Placeholder 3"/>
          <p:cNvSpPr txBox="1">
            <a:spLocks/>
          </p:cNvSpPr>
          <p:nvPr userDrawn="1"/>
        </p:nvSpPr>
        <p:spPr bwMode="auto">
          <a:xfrm>
            <a:off x="1843088" y="214313"/>
            <a:ext cx="730091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defRPr/>
            </a:pPr>
            <a:r>
              <a:rPr lang="fa-IR" sz="2000" dirty="0">
                <a:latin typeface="+mn-lt"/>
                <a:cs typeface="B Homa" pitchFamily="2" charset="-78"/>
              </a:rPr>
              <a:t>   </a:t>
            </a:r>
            <a:r>
              <a:rPr lang="fa-IR" sz="2000" dirty="0">
                <a:cs typeface="B Homa" pitchFamily="2" charset="-78"/>
              </a:rPr>
              <a:t>مجتمع تجاري اداري مسکوني دانش کرج</a:t>
            </a:r>
            <a:endParaRPr lang="en-US" sz="2000" dirty="0">
              <a:latin typeface="+mn-lt"/>
              <a:cs typeface="B Homa" pitchFamily="2" charset="-78"/>
            </a:endParaRPr>
          </a:p>
          <a:p>
            <a:pPr marL="342900" indent="-342900" algn="just">
              <a:spcBef>
                <a:spcPct val="20000"/>
              </a:spcBef>
              <a:defRPr/>
            </a:pPr>
            <a:endParaRPr lang="fa-IR" sz="2000" dirty="0">
              <a:latin typeface="+mn-lt"/>
              <a:cs typeface="B Homa" pitchFamily="2" charset="-78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000125"/>
            <a:ext cx="9144000" cy="5857875"/>
          </a:xfrm>
          <a:prstGeom prst="rect">
            <a:avLst/>
          </a:prstGeom>
          <a:solidFill>
            <a:srgbClr val="E6E3D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endParaRPr lang="fa-IR"/>
          </a:p>
        </p:txBody>
      </p:sp>
      <p:sp>
        <p:nvSpPr>
          <p:cNvPr id="10" name="Content Placeholder 3"/>
          <p:cNvSpPr txBox="1">
            <a:spLocks/>
          </p:cNvSpPr>
          <p:nvPr userDrawn="1"/>
        </p:nvSpPr>
        <p:spPr bwMode="auto">
          <a:xfrm>
            <a:off x="0" y="6072206"/>
            <a:ext cx="130963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303A46"/>
                </a:solidFill>
                <a:effectLst>
                  <a:outerShdw blurRad="25400" dir="18900000" algn="bl" rotWithShape="0">
                    <a:prstClr val="black">
                      <a:alpha val="67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ambria" pitchFamily="18" charset="0"/>
                <a:cs typeface="+mn-cs"/>
              </a:rPr>
              <a:t>A.T.A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None/>
              <a:defRPr/>
            </a:pPr>
            <a:endParaRPr lang="fa-IR" sz="3600" b="1" dirty="0">
              <a:solidFill>
                <a:srgbClr val="303A46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445263"/>
          </a:solidFill>
          <a:ln>
            <a:solidFill>
              <a:schemeClr val="bg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endParaRPr lang="fa-IR"/>
          </a:p>
        </p:txBody>
      </p:sp>
      <p:pic>
        <p:nvPicPr>
          <p:cNvPr id="12" name="Picture 11" descr="transparecy  arm-1sef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12150" y="71438"/>
            <a:ext cx="760413" cy="857250"/>
          </a:xfrm>
          <a:prstGeom prst="rect">
            <a:avLst/>
          </a:prstGeom>
          <a:effectLst>
            <a:outerShdw blurRad="38100" dist="12700" dir="5400000" algn="t" rotWithShape="0">
              <a:schemeClr val="tx1">
                <a:alpha val="76000"/>
              </a:schemeClr>
            </a:outerShdw>
          </a:effectLst>
        </p:spPr>
      </p:pic>
      <p:pic>
        <p:nvPicPr>
          <p:cNvPr id="13" name="Picture 12" descr="navar3.jp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 rot="10800000">
            <a:off x="-32" y="71414"/>
            <a:ext cx="7199376" cy="714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DE84E-DCAC-415F-BB6C-BA32BF581DBC}" type="datetimeFigureOut">
              <a:rPr lang="fr-FR"/>
              <a:pPr>
                <a:defRPr/>
              </a:pPr>
              <a:t>26/12/2016</a:t>
            </a:fld>
            <a:endParaRPr lang="fr-FR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FD035-B35B-4EEA-8C2E-10A57A10E27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376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B6E652-22D5-4B6E-B827-D630D70CA587}" type="datetimeFigureOut">
              <a:rPr lang="fr-FR"/>
              <a:pPr>
                <a:defRPr/>
              </a:pPr>
              <a:t>26/12/2016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4A3B71-0442-4751-B311-C6AC8D89884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1500188"/>
            <a:ext cx="9107488" cy="1357312"/>
          </a:xfrm>
          <a:prstGeom prst="rect">
            <a:avLst/>
          </a:prstGeom>
          <a:solidFill>
            <a:srgbClr val="E6E3D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endParaRPr lang="fa-IR"/>
          </a:p>
        </p:txBody>
      </p:sp>
      <p:pic>
        <p:nvPicPr>
          <p:cNvPr id="8" name="Picture 7" descr="transparecy  arm-1sefi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8" y="142875"/>
            <a:ext cx="1138237" cy="1282700"/>
          </a:xfrm>
          <a:prstGeom prst="rect">
            <a:avLst/>
          </a:prstGeom>
          <a:effectLst>
            <a:outerShdw blurRad="50800" dist="38100" dir="5400000" algn="t" rotWithShape="0">
              <a:schemeClr val="tx1">
                <a:alpha val="40000"/>
              </a:schemeClr>
            </a:outerShdw>
          </a:effectLst>
        </p:spPr>
      </p:pic>
      <p:sp>
        <p:nvSpPr>
          <p:cNvPr id="9" name="Content Placeholder 3"/>
          <p:cNvSpPr txBox="1">
            <a:spLocks/>
          </p:cNvSpPr>
          <p:nvPr/>
        </p:nvSpPr>
        <p:spPr bwMode="auto">
          <a:xfrm>
            <a:off x="-32" y="6215082"/>
            <a:ext cx="130963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defRPr/>
            </a:pPr>
            <a:r>
              <a:rPr lang="en-US" sz="3200" b="1" dirty="0">
                <a:ln>
                  <a:solidFill>
                    <a:srgbClr val="445263">
                      <a:alpha val="85000"/>
                    </a:srgbClr>
                  </a:solidFill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  <a:cs typeface="+mn-cs"/>
              </a:rPr>
              <a:t>A.T.A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None/>
              <a:defRPr/>
            </a:pPr>
            <a:endParaRPr lang="fa-IR" sz="32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10" name="Picture 9" descr="navar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14250" y="1500174"/>
            <a:ext cx="8929750" cy="1000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Sous-titre 2"/>
          <p:cNvSpPr txBox="1">
            <a:spLocks/>
          </p:cNvSpPr>
          <p:nvPr/>
        </p:nvSpPr>
        <p:spPr>
          <a:xfrm>
            <a:off x="4000500" y="1643063"/>
            <a:ext cx="5143500" cy="642937"/>
          </a:xfrm>
          <a:prstGeom prst="rect">
            <a:avLst/>
          </a:prstGeom>
        </p:spPr>
        <p:txBody>
          <a:bodyPr/>
          <a:lstStyle/>
          <a:p>
            <a:pPr marL="342900" indent="-342900" rt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a-IR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B Homa" pitchFamily="2" charset="-78"/>
              </a:rPr>
              <a:t>  ساختمان هاي اداري  </a:t>
            </a:r>
            <a:endParaRPr lang="fr-FR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368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3"/>
          <p:cNvSpPr>
            <a:spLocks noChangeArrowheads="1"/>
          </p:cNvSpPr>
          <p:nvPr/>
        </p:nvSpPr>
        <p:spPr bwMode="auto">
          <a:xfrm>
            <a:off x="4643438" y="1285875"/>
            <a:ext cx="4240212" cy="343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6350">
              <a:lnSpc>
                <a:spcPct val="80000"/>
              </a:lnSpc>
              <a:tabLst>
                <a:tab pos="568325" algn="l"/>
              </a:tabLst>
            </a:pPr>
            <a:endParaRPr lang="fa-IR">
              <a:latin typeface="Times New Roman" pitchFamily="18" charset="0"/>
              <a:cs typeface="B Homa" pitchFamily="2" charset="-78"/>
            </a:endParaRPr>
          </a:p>
          <a:p>
            <a:pPr marL="228600" indent="6350">
              <a:lnSpc>
                <a:spcPct val="80000"/>
              </a:lnSpc>
              <a:tabLst>
                <a:tab pos="568325" algn="l"/>
              </a:tabLst>
            </a:pPr>
            <a:endParaRPr lang="fa-IR">
              <a:latin typeface="Times New Roman" pitchFamily="18" charset="0"/>
              <a:cs typeface="B Homa" pitchFamily="2" charset="-78"/>
            </a:endParaRPr>
          </a:p>
          <a:p>
            <a:pPr marL="228600" indent="6350">
              <a:lnSpc>
                <a:spcPct val="80000"/>
              </a:lnSpc>
              <a:tabLst>
                <a:tab pos="568325" algn="l"/>
              </a:tabLst>
            </a:pPr>
            <a:endParaRPr lang="fa-IR">
              <a:latin typeface="Times New Roman" pitchFamily="18" charset="0"/>
              <a:cs typeface="B Homa" pitchFamily="2" charset="-78"/>
            </a:endParaRPr>
          </a:p>
          <a:p>
            <a:pPr marL="228600" indent="6350">
              <a:lnSpc>
                <a:spcPct val="80000"/>
              </a:lnSpc>
              <a:tabLst>
                <a:tab pos="568325" algn="l"/>
              </a:tabLst>
            </a:pPr>
            <a:endParaRPr lang="fa-IR">
              <a:latin typeface="Times New Roman" pitchFamily="18" charset="0"/>
              <a:cs typeface="B Homa" pitchFamily="2" charset="-78"/>
            </a:endParaRPr>
          </a:p>
          <a:p>
            <a:pPr marL="228600" indent="6350">
              <a:lnSpc>
                <a:spcPct val="80000"/>
              </a:lnSpc>
              <a:tabLst>
                <a:tab pos="568325" algn="l"/>
              </a:tabLst>
            </a:pPr>
            <a:endParaRPr lang="fa-IR">
              <a:latin typeface="Times New Roman" pitchFamily="18" charset="0"/>
              <a:cs typeface="B Homa" pitchFamily="2" charset="-78"/>
            </a:endParaRPr>
          </a:p>
          <a:p>
            <a:pPr marL="228600" indent="6350">
              <a:lnSpc>
                <a:spcPct val="80000"/>
              </a:lnSpc>
              <a:tabLst>
                <a:tab pos="568325" algn="l"/>
              </a:tabLst>
            </a:pPr>
            <a:endParaRPr lang="fa-IR">
              <a:latin typeface="Times New Roman" pitchFamily="18" charset="0"/>
              <a:cs typeface="B Homa" pitchFamily="2" charset="-78"/>
            </a:endParaRPr>
          </a:p>
          <a:p>
            <a:pPr marL="228600" indent="6350">
              <a:lnSpc>
                <a:spcPct val="80000"/>
              </a:lnSpc>
              <a:tabLst>
                <a:tab pos="568325" algn="l"/>
              </a:tabLst>
            </a:pPr>
            <a:endParaRPr lang="fa-IR">
              <a:latin typeface="Times New Roman" pitchFamily="18" charset="0"/>
              <a:cs typeface="B Homa" pitchFamily="2" charset="-78"/>
            </a:endParaRPr>
          </a:p>
          <a:p>
            <a:pPr marL="228600" indent="6350">
              <a:lnSpc>
                <a:spcPct val="80000"/>
              </a:lnSpc>
              <a:tabLst>
                <a:tab pos="568325" algn="l"/>
              </a:tabLst>
            </a:pPr>
            <a:endParaRPr lang="fa-IR">
              <a:latin typeface="Times New Roman" pitchFamily="18" charset="0"/>
              <a:cs typeface="B Homa" pitchFamily="2" charset="-78"/>
            </a:endParaRPr>
          </a:p>
          <a:p>
            <a:pPr marL="228600" indent="6350">
              <a:lnSpc>
                <a:spcPct val="80000"/>
              </a:lnSpc>
              <a:tabLst>
                <a:tab pos="568325" algn="l"/>
              </a:tabLst>
            </a:pPr>
            <a:endParaRPr lang="fa-IR">
              <a:latin typeface="Times New Roman" pitchFamily="18" charset="0"/>
              <a:cs typeface="B Homa" pitchFamily="2" charset="-78"/>
            </a:endParaRPr>
          </a:p>
          <a:p>
            <a:pPr marL="228600" indent="6350">
              <a:lnSpc>
                <a:spcPct val="80000"/>
              </a:lnSpc>
              <a:tabLst>
                <a:tab pos="568325" algn="l"/>
              </a:tabLst>
            </a:pPr>
            <a:endParaRPr lang="fa-IR">
              <a:latin typeface="Times New Roman" pitchFamily="18" charset="0"/>
              <a:cs typeface="B Homa" pitchFamily="2" charset="-78"/>
            </a:endParaRPr>
          </a:p>
          <a:p>
            <a:pPr marL="228600" indent="6350">
              <a:lnSpc>
                <a:spcPct val="80000"/>
              </a:lnSpc>
              <a:tabLst>
                <a:tab pos="568325" algn="l"/>
              </a:tabLst>
            </a:pPr>
            <a:endParaRPr lang="fa-IR">
              <a:latin typeface="Times New Roman" pitchFamily="18" charset="0"/>
              <a:cs typeface="B Homa" pitchFamily="2" charset="-78"/>
            </a:endParaRPr>
          </a:p>
          <a:p>
            <a:pPr marL="228600" indent="6350">
              <a:lnSpc>
                <a:spcPct val="80000"/>
              </a:lnSpc>
              <a:tabLst>
                <a:tab pos="568325" algn="l"/>
              </a:tabLst>
            </a:pPr>
            <a:endParaRPr lang="fa-IR">
              <a:latin typeface="Times New Roman" pitchFamily="18" charset="0"/>
              <a:cs typeface="B Homa" pitchFamily="2" charset="-78"/>
            </a:endParaRPr>
          </a:p>
          <a:p>
            <a:pPr marL="228600" indent="6350">
              <a:lnSpc>
                <a:spcPct val="80000"/>
              </a:lnSpc>
              <a:tabLst>
                <a:tab pos="568325" algn="l"/>
              </a:tabLst>
            </a:pPr>
            <a:endParaRPr lang="fa-IR">
              <a:latin typeface="Times New Roman" pitchFamily="18" charset="0"/>
              <a:cs typeface="B Homa" pitchFamily="2" charset="-78"/>
            </a:endParaRPr>
          </a:p>
          <a:p>
            <a:pPr marL="228600" indent="6350">
              <a:lnSpc>
                <a:spcPct val="80000"/>
              </a:lnSpc>
              <a:tabLst>
                <a:tab pos="568325" algn="l"/>
              </a:tabLst>
            </a:pPr>
            <a:endParaRPr lang="fa-IR">
              <a:latin typeface="Times New Roman" pitchFamily="18" charset="0"/>
              <a:cs typeface="B Homa" pitchFamily="2" charset="-78"/>
            </a:endParaRPr>
          </a:p>
          <a:p>
            <a:pPr marL="228600" indent="6350">
              <a:lnSpc>
                <a:spcPct val="80000"/>
              </a:lnSpc>
              <a:tabLst>
                <a:tab pos="568325" algn="l"/>
              </a:tabLst>
            </a:pPr>
            <a:endParaRPr lang="fa-IR">
              <a:latin typeface="Times New Roman" pitchFamily="18" charset="0"/>
              <a:cs typeface="B Homa" pitchFamily="2" charset="-78"/>
            </a:endParaRPr>
          </a:p>
        </p:txBody>
      </p:sp>
      <p:graphicFrame>
        <p:nvGraphicFramePr>
          <p:cNvPr id="5" name="Group 7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666908887"/>
              </p:ext>
            </p:extLst>
          </p:nvPr>
        </p:nvGraphicFramePr>
        <p:xfrm>
          <a:off x="4929159" y="1187038"/>
          <a:ext cx="4071966" cy="5456650"/>
        </p:xfrm>
        <a:graphic>
          <a:graphicData uri="http://schemas.openxmlformats.org/drawingml/2006/table">
            <a:tbl>
              <a:tblPr/>
              <a:tblGrid>
                <a:gridCol w="1517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7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4932"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/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Arial"/>
                        </a:rPr>
                        <a:t>Road study and design and supervision on road construction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50" b="1" dirty="0">
                          <a:latin typeface="+mn-lt"/>
                          <a:ea typeface="Calibri"/>
                          <a:cs typeface="Arial"/>
                        </a:rPr>
                        <a:t>Project Title</a:t>
                      </a:r>
                      <a:endParaRPr lang="en-US" sz="105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50" b="1" dirty="0">
                          <a:latin typeface="+mn-lt"/>
                          <a:ea typeface="Calibri"/>
                          <a:cs typeface="Arial"/>
                        </a:rPr>
                        <a:t>Client</a:t>
                      </a:r>
                      <a:endParaRPr lang="en-US" sz="105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50" b="1" dirty="0">
                          <a:latin typeface="+mn-lt"/>
                          <a:ea typeface="Calibri"/>
                          <a:cs typeface="Arial"/>
                        </a:rPr>
                        <a:t>Work Quantities</a:t>
                      </a:r>
                      <a:endParaRPr lang="en-US" sz="105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5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err="1">
                          <a:latin typeface="+mn-lt"/>
                          <a:ea typeface="Calibri"/>
                          <a:cs typeface="Arial"/>
                        </a:rPr>
                        <a:t>Broujen</a:t>
                      </a:r>
                      <a:r>
                        <a:rPr lang="en-US" sz="1200" dirty="0">
                          <a:latin typeface="+mn-lt"/>
                          <a:ea typeface="Calibri"/>
                          <a:cs typeface="Arial"/>
                        </a:rPr>
                        <a:t> – </a:t>
                      </a:r>
                      <a:r>
                        <a:rPr lang="en-US" sz="1200" dirty="0" err="1">
                          <a:latin typeface="+mn-lt"/>
                          <a:ea typeface="Calibri"/>
                          <a:cs typeface="Arial"/>
                        </a:rPr>
                        <a:t>Gandoman</a:t>
                      </a:r>
                      <a:r>
                        <a:rPr lang="en-US" sz="1200" dirty="0">
                          <a:latin typeface="+mn-lt"/>
                          <a:ea typeface="Calibri"/>
                          <a:cs typeface="Arial"/>
                        </a:rPr>
                        <a:t> road 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+mn-lt"/>
                          <a:ea typeface="Calibri"/>
                          <a:cs typeface="Arial"/>
                        </a:rPr>
                        <a:t>Ministry of Road and Transportation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+mn-lt"/>
                          <a:ea typeface="Calibri"/>
                          <a:cs typeface="Arial"/>
                        </a:rPr>
                        <a:t>18 Km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25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+mn-lt"/>
                          <a:ea typeface="Calibri"/>
                          <a:cs typeface="Arial"/>
                        </a:rPr>
                        <a:t>Ring ways and unlevel intersections of </a:t>
                      </a:r>
                      <a:r>
                        <a:rPr lang="en-US" sz="1200" dirty="0" err="1">
                          <a:latin typeface="+mn-lt"/>
                          <a:ea typeface="Calibri"/>
                          <a:cs typeface="Arial"/>
                        </a:rPr>
                        <a:t>Broujen</a:t>
                      </a:r>
                      <a:r>
                        <a:rPr lang="en-US" sz="1200" dirty="0">
                          <a:latin typeface="+mn-lt"/>
                          <a:ea typeface="Calibri"/>
                          <a:cs typeface="Arial"/>
                        </a:rPr>
                        <a:t> and </a:t>
                      </a:r>
                      <a:r>
                        <a:rPr lang="en-US" sz="1200" dirty="0" err="1">
                          <a:latin typeface="+mn-lt"/>
                          <a:ea typeface="Calibri"/>
                          <a:cs typeface="Arial"/>
                        </a:rPr>
                        <a:t>Gandoman</a:t>
                      </a:r>
                      <a:r>
                        <a:rPr lang="en-US" sz="1200" dirty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+mn-lt"/>
                          <a:ea typeface="Calibri"/>
                          <a:cs typeface="Arial"/>
                        </a:rPr>
                        <a:t>Ministry of Road and Transportation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+mn-lt"/>
                          <a:ea typeface="Calibri"/>
                          <a:cs typeface="Arial"/>
                        </a:rPr>
                        <a:t>26 Km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5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+mn-lt"/>
                          <a:ea typeface="Calibri"/>
                          <a:cs typeface="Arial"/>
                        </a:rPr>
                        <a:t>Arak – </a:t>
                      </a:r>
                      <a:r>
                        <a:rPr lang="en-US" sz="1200" dirty="0" err="1">
                          <a:latin typeface="+mn-lt"/>
                          <a:ea typeface="Calibri"/>
                          <a:cs typeface="Arial"/>
                        </a:rPr>
                        <a:t>Khomein</a:t>
                      </a:r>
                      <a:r>
                        <a:rPr lang="en-US" sz="1200" dirty="0">
                          <a:latin typeface="+mn-lt"/>
                          <a:ea typeface="Calibri"/>
                          <a:cs typeface="Arial"/>
                        </a:rPr>
                        <a:t> road 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Arial"/>
                        </a:rPr>
                        <a:t>Ministry of Road and Transportation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Arial"/>
                        </a:rPr>
                        <a:t>45 Km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35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+mn-lt"/>
                          <a:ea typeface="Calibri"/>
                          <a:cs typeface="Arial"/>
                        </a:rPr>
                        <a:t>Preliminary and 1</a:t>
                      </a:r>
                      <a:r>
                        <a:rPr lang="en-US" sz="1200" baseline="30000" dirty="0">
                          <a:latin typeface="+mn-lt"/>
                          <a:ea typeface="Calibri"/>
                          <a:cs typeface="Arial"/>
                        </a:rPr>
                        <a:t>st</a:t>
                      </a:r>
                      <a:r>
                        <a:rPr lang="en-US" sz="1200" dirty="0">
                          <a:latin typeface="+mn-lt"/>
                          <a:ea typeface="Calibri"/>
                          <a:cs typeface="Arial"/>
                        </a:rPr>
                        <a:t> phase studies of </a:t>
                      </a:r>
                      <a:r>
                        <a:rPr lang="en-US" sz="1200" dirty="0" err="1">
                          <a:latin typeface="+mn-lt"/>
                          <a:ea typeface="Calibri"/>
                          <a:cs typeface="Arial"/>
                        </a:rPr>
                        <a:t>Ghaem</a:t>
                      </a:r>
                      <a:r>
                        <a:rPr lang="en-US" sz="1200" dirty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latin typeface="+mn-lt"/>
                          <a:ea typeface="Calibri"/>
                          <a:cs typeface="Arial"/>
                        </a:rPr>
                        <a:t>shahr</a:t>
                      </a:r>
                      <a:r>
                        <a:rPr lang="en-US" sz="1200" dirty="0">
                          <a:latin typeface="+mn-lt"/>
                          <a:ea typeface="Calibri"/>
                          <a:cs typeface="Arial"/>
                        </a:rPr>
                        <a:t> – </a:t>
                      </a:r>
                      <a:r>
                        <a:rPr lang="en-US" sz="1200" dirty="0" err="1">
                          <a:latin typeface="+mn-lt"/>
                          <a:ea typeface="Calibri"/>
                          <a:cs typeface="Arial"/>
                        </a:rPr>
                        <a:t>Joutbar</a:t>
                      </a:r>
                      <a:r>
                        <a:rPr lang="en-US" sz="1200" dirty="0">
                          <a:latin typeface="+mn-lt"/>
                          <a:ea typeface="Calibri"/>
                          <a:cs typeface="Arial"/>
                        </a:rPr>
                        <a:t> road 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+mn-lt"/>
                          <a:ea typeface="Calibri"/>
                          <a:cs typeface="Arial"/>
                        </a:rPr>
                        <a:t>Ministry of Road and Transportation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Arial"/>
                        </a:rPr>
                        <a:t>25 Km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35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+mn-lt"/>
                          <a:ea typeface="Calibri"/>
                          <a:cs typeface="Arial"/>
                        </a:rPr>
                        <a:t>Preliminary and 1</a:t>
                      </a:r>
                      <a:r>
                        <a:rPr lang="en-US" sz="1200" baseline="30000" dirty="0">
                          <a:latin typeface="+mn-lt"/>
                          <a:ea typeface="Calibri"/>
                          <a:cs typeface="Arial"/>
                        </a:rPr>
                        <a:t>st</a:t>
                      </a:r>
                      <a:r>
                        <a:rPr lang="en-US" sz="1200" dirty="0">
                          <a:latin typeface="+mn-lt"/>
                          <a:ea typeface="Calibri"/>
                          <a:cs typeface="Arial"/>
                        </a:rPr>
                        <a:t> phase studies of Tabs-</a:t>
                      </a:r>
                      <a:r>
                        <a:rPr lang="en-US" sz="1200" dirty="0" err="1">
                          <a:latin typeface="+mn-lt"/>
                          <a:ea typeface="Calibri"/>
                          <a:cs typeface="Arial"/>
                        </a:rPr>
                        <a:t>Boshrouiye</a:t>
                      </a:r>
                      <a:r>
                        <a:rPr lang="en-US" sz="1200" dirty="0">
                          <a:latin typeface="+mn-lt"/>
                          <a:ea typeface="Calibri"/>
                          <a:cs typeface="Arial"/>
                        </a:rPr>
                        <a:t> and </a:t>
                      </a:r>
                      <a:r>
                        <a:rPr lang="en-US" sz="1200" dirty="0" err="1">
                          <a:latin typeface="+mn-lt"/>
                          <a:ea typeface="Calibri"/>
                          <a:cs typeface="Arial"/>
                        </a:rPr>
                        <a:t>Pihajat-Eshghabad</a:t>
                      </a:r>
                      <a:r>
                        <a:rPr lang="en-US" sz="1200" dirty="0">
                          <a:latin typeface="+mn-lt"/>
                          <a:ea typeface="Calibri"/>
                          <a:cs typeface="Arial"/>
                        </a:rPr>
                        <a:t> roads  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+mn-lt"/>
                          <a:ea typeface="Calibri"/>
                          <a:cs typeface="Arial"/>
                        </a:rPr>
                        <a:t>Ministry of Road and Transportation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+mn-lt"/>
                          <a:ea typeface="Calibri"/>
                          <a:cs typeface="Arial"/>
                        </a:rPr>
                        <a:t>130 Km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Sun 6">
            <a:hlinkClick r:id="" action="ppaction://noaction"/>
          </p:cNvPr>
          <p:cNvSpPr/>
          <p:nvPr/>
        </p:nvSpPr>
        <p:spPr>
          <a:xfrm>
            <a:off x="8929688" y="6643688"/>
            <a:ext cx="142875" cy="142875"/>
          </a:xfrm>
          <a:prstGeom prst="sun">
            <a:avLst/>
          </a:prstGeom>
          <a:solidFill>
            <a:srgbClr val="445263"/>
          </a:solidFill>
          <a:ln>
            <a:solidFill>
              <a:srgbClr val="4452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endParaRPr lang="fa-IR"/>
          </a:p>
        </p:txBody>
      </p:sp>
      <p:pic>
        <p:nvPicPr>
          <p:cNvPr id="12" name="Picture 11" descr="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1785938"/>
            <a:ext cx="4621213" cy="33575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71438" y="214313"/>
            <a:ext cx="821531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defRPr/>
            </a:pPr>
            <a:r>
              <a:rPr lang="en-US" sz="2000" b="1" dirty="0">
                <a:solidFill>
                  <a:srgbClr val="445263"/>
                </a:solidFill>
                <a:latin typeface="+mn-lt"/>
              </a:rPr>
              <a:t>Road study and design and supervision on </a:t>
            </a:r>
            <a:r>
              <a:rPr lang="en-US" sz="2000" b="1" dirty="0">
                <a:solidFill>
                  <a:srgbClr val="E6E3D2"/>
                </a:solidFill>
                <a:latin typeface="+mn-lt"/>
              </a:rPr>
              <a:t>road construction</a:t>
            </a:r>
          </a:p>
        </p:txBody>
      </p:sp>
    </p:spTree>
    <p:extLst>
      <p:ext uri="{BB962C8B-B14F-4D97-AF65-F5344CB8AC3E}">
        <p14:creationId xmlns:p14="http://schemas.microsoft.com/office/powerpoint/2010/main" val="298574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45263"/>
        </a:solidFill>
        <a:ln>
          <a:solidFill>
            <a:schemeClr val="bg1"/>
          </a:solidFill>
        </a:ln>
      </a:spPr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18922</TotalTime>
  <Words>96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Homa</vt:lpstr>
      <vt:lpstr>Calibri</vt:lpstr>
      <vt:lpstr>Cambria</vt:lpstr>
      <vt:lpstr>Times New Roman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rezoomeh ata.95.10.4</dc:title>
  <dc:creator>Eric</dc:creator>
  <dc:description/>
  <cp:lastModifiedBy>office</cp:lastModifiedBy>
  <cp:revision>1453</cp:revision>
  <dcterms:created xsi:type="dcterms:W3CDTF">2008-06-11T14:49:56Z</dcterms:created>
  <dcterms:modified xsi:type="dcterms:W3CDTF">2016-12-26T19:33:36Z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english rezoomeh ata.95.10.4</vt:lpwstr>
  </property>
  <property fmtid="{D5CDD505-2E9C-101B-9397-08002B2CF9AE}" pid="3" name="SlideDescription">
    <vt:lpwstr/>
  </property>
</Properties>
</file>